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4" r:id="rId4"/>
    <p:sldId id="322" r:id="rId5"/>
    <p:sldId id="334" r:id="rId6"/>
    <p:sldId id="324" r:id="rId7"/>
    <p:sldId id="325" r:id="rId8"/>
    <p:sldId id="326" r:id="rId9"/>
    <p:sldId id="330" r:id="rId10"/>
    <p:sldId id="316" r:id="rId11"/>
    <p:sldId id="308" r:id="rId12"/>
    <p:sldId id="328" r:id="rId13"/>
    <p:sldId id="309" r:id="rId14"/>
    <p:sldId id="335" r:id="rId15"/>
    <p:sldId id="332" r:id="rId16"/>
    <p:sldId id="323" r:id="rId17"/>
    <p:sldId id="327" r:id="rId18"/>
    <p:sldId id="329" r:id="rId19"/>
    <p:sldId id="331" r:id="rId20"/>
    <p:sldId id="305" r:id="rId21"/>
    <p:sldId id="31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B00FE"/>
    <a:srgbClr val="000000"/>
    <a:srgbClr val="AC5315"/>
    <a:srgbClr val="C75806"/>
    <a:srgbClr val="00499F"/>
    <a:srgbClr val="0CC1E0"/>
    <a:srgbClr val="65482B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93" autoAdjust="0"/>
    <p:restoredTop sz="94660"/>
  </p:normalViewPr>
  <p:slideViewPr>
    <p:cSldViewPr>
      <p:cViewPr varScale="1">
        <p:scale>
          <a:sx n="75" d="100"/>
          <a:sy n="75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1716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D1A203C5-FF0A-4B61-9D9A-14F61ECC2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71775" y="3141663"/>
            <a:ext cx="5903913" cy="1109662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/>
              <a:t>Click to edit Master title style</a:t>
            </a:r>
            <a:endParaRPr lang="ru-RU" noProof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1775" y="3813175"/>
            <a:ext cx="5903913" cy="696913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400" b="1"/>
            </a:lvl1pPr>
          </a:lstStyle>
          <a:p>
            <a:pPr lvl="0"/>
            <a:r>
              <a:rPr lang="en-US" noProof="0"/>
              <a:t>Click to edit Master subtitle style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84888" y="1268413"/>
            <a:ext cx="1871662" cy="5472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268413"/>
            <a:ext cx="5464175" cy="5472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2B3EE-3FB6-404C-844D-752BBDA6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69A62-4B55-4EF2-B60D-D47A90A35E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AD5C1-8826-4EA9-9021-F9FB343BF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08175" y="1600200"/>
            <a:ext cx="33131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3688" y="1600200"/>
            <a:ext cx="33131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5D15E-33B9-4781-86E8-C4503336D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7CDF89-C55D-4450-AA3E-35769CE58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50F7-B589-4B8B-819E-037CCF0D0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7DBE5-98E6-4C4A-A251-265B18519E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8CA4-E80E-4CF2-AA4C-DD54D2FA1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251E2-A58C-45C2-A513-316465492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3B1A2-54D0-481C-8F10-BE2803F89D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2938" y="274638"/>
            <a:ext cx="1693862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8175" y="274638"/>
            <a:ext cx="4932363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6EF47-0491-46D6-9906-369E4E72C8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24350" y="1844675"/>
            <a:ext cx="36322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268413"/>
            <a:ext cx="74168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844675"/>
            <a:ext cx="74168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79613" y="274638"/>
            <a:ext cx="67071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175" y="1600200"/>
            <a:ext cx="67786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904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583FC234-E915-4848-A171-187DF9DF06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hyperlink" Target="https://chat.whatsapp.com/FRhIuCi54fGGvxzHHmL4FA" TargetMode="External"/><Relationship Id="rId4" Type="http://schemas.openxmlformats.org/officeDocument/2006/relationships/hyperlink" Target="http://www.finblueprint.in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5589240"/>
            <a:ext cx="9144000" cy="6477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eaLnBrk="1" hangingPunct="1"/>
            <a:r>
              <a:rPr lang="en-US" sz="2800" dirty="0" smtClean="0">
                <a:latin typeface="Arial" charset="0"/>
              </a:rPr>
              <a:t>Fin BluePrint: Retirement Planning</a:t>
            </a:r>
            <a:endParaRPr lang="en-US" sz="2800" dirty="0">
              <a:latin typeface="Arial" charset="0"/>
            </a:endParaRPr>
          </a:p>
        </p:txBody>
      </p:sp>
      <p:sp>
        <p:nvSpPr>
          <p:cNvPr id="409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" y="6309320"/>
            <a:ext cx="9143999" cy="504230"/>
          </a:xfrm>
          <a:effectLst/>
        </p:spPr>
        <p:txBody>
          <a:bodyPr/>
          <a:lstStyle/>
          <a:p>
            <a:pPr algn="ctr" eaLnBrk="1" hangingPunct="1"/>
            <a:r>
              <a:rPr lang="en-US" sz="2000" dirty="0" smtClean="0">
                <a:solidFill>
                  <a:srgbClr val="0070C0"/>
                </a:solidFill>
                <a:latin typeface="Arial" charset="0"/>
              </a:rPr>
              <a:t>VISHAL </a:t>
            </a:r>
            <a:r>
              <a:rPr lang="en-US" sz="2000" dirty="0">
                <a:solidFill>
                  <a:srgbClr val="0070C0"/>
                </a:solidFill>
                <a:latin typeface="Arial" charset="0"/>
              </a:rPr>
              <a:t>DALAL – </a:t>
            </a:r>
            <a:r>
              <a:rPr lang="en-US" sz="2000" dirty="0" smtClean="0">
                <a:solidFill>
                  <a:srgbClr val="0070C0"/>
                </a:solidFill>
                <a:latin typeface="Arial" charset="0"/>
              </a:rPr>
              <a:t>Certified Financial Planner</a:t>
            </a:r>
            <a:endParaRPr lang="en-US" sz="2000" baseline="30000" dirty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5733256"/>
            <a:ext cx="332178" cy="432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- Debt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4"/>
          <a:ext cx="8784976" cy="4248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304"/>
                <a:gridCol w="1265632"/>
                <a:gridCol w="1563428"/>
                <a:gridCol w="1170436"/>
                <a:gridCol w="1584176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AAA,</a:t>
                      </a:r>
                      <a:r>
                        <a:rPr lang="en-US" sz="1400" baseline="0" dirty="0" smtClean="0"/>
                        <a:t> AA, Credit-Risk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 / M / H</a:t>
                      </a:r>
                    </a:p>
                    <a:p>
                      <a:pPr algn="ctr"/>
                      <a:r>
                        <a:rPr lang="en-US" sz="1400" dirty="0" smtClean="0"/>
                        <a:t>Per R</a:t>
                      </a:r>
                      <a:r>
                        <a:rPr lang="en-US" sz="1400" baseline="0" dirty="0" smtClean="0"/>
                        <a:t>atings &amp; Duration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ST, MT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83183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Debt, Dynamic Bond, Corp Bond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 / M / 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Title 2"/>
          <p:cNvSpPr txBox="1">
            <a:spLocks/>
          </p:cNvSpPr>
          <p:nvPr/>
        </p:nvSpPr>
        <p:spPr bwMode="auto">
          <a:xfrm>
            <a:off x="251520" y="6324600"/>
            <a:ext cx="5760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Small Saving Schemes – Current Rates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f94c43ee-2269-40fa-9754-9e0ebf5e24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8748464" cy="40188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26876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 - Equity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5"/>
          <a:ext cx="8784978" cy="4400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96144"/>
                <a:gridCol w="821380"/>
                <a:gridCol w="1191184"/>
                <a:gridCol w="2307918"/>
              </a:tblGrid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7296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Stocks</a:t>
                      </a:r>
                    </a:p>
                    <a:p>
                      <a:pPr algn="ctr"/>
                      <a:r>
                        <a:rPr lang="en-US" sz="1400" dirty="0" smtClean="0"/>
                        <a:t>Self / Direct</a:t>
                      </a:r>
                      <a:r>
                        <a:rPr lang="en-US" sz="1400" baseline="0" dirty="0" smtClean="0"/>
                        <a:t> Investment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10%**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ST:15%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0062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Large-Cap / Index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 Same as Above -</a:t>
                      </a:r>
                      <a:endParaRPr lang="en-IN" sz="1400" dirty="0"/>
                    </a:p>
                  </a:txBody>
                  <a:tcPr anchor="ctr"/>
                </a:tc>
              </a:tr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</a:t>
                      </a:r>
                      <a:r>
                        <a:rPr lang="en-US" sz="1800" baseline="0" dirty="0" smtClean="0"/>
                        <a:t> Funds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Flexi-Cap / Mid-Cap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57761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Funds</a:t>
                      </a:r>
                    </a:p>
                    <a:p>
                      <a:pPr algn="ctr"/>
                      <a:r>
                        <a:rPr lang="en-US" sz="1400" dirty="0" smtClean="0"/>
                        <a:t>Thematic / Sectoral / Small-Cap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59977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International</a:t>
                      </a:r>
                      <a:r>
                        <a:rPr lang="en-US" sz="1400" baseline="0" dirty="0" smtClean="0"/>
                        <a:t> / US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- Same as Above -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7296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</a:t>
                      </a:r>
                    </a:p>
                    <a:p>
                      <a:pPr algn="ctr"/>
                      <a:r>
                        <a:rPr lang="en-US" sz="1400" dirty="0" smtClean="0"/>
                        <a:t>ELSS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 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10%**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80C deduction</a:t>
                      </a:r>
                      <a:endParaRPr lang="en-IN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6372200" y="6324600"/>
            <a:ext cx="25922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Long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Term is greater than 1 year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 Above 1 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lakh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profit</a:t>
            </a:r>
            <a:endParaRPr kumimoji="0" lang="en-US" sz="1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179512" y="6324600"/>
            <a:ext cx="576064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268760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Asset Classes &amp; Products - Others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5"/>
          <a:ext cx="8784978" cy="4290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96144"/>
                <a:gridCol w="821380"/>
                <a:gridCol w="1191184"/>
                <a:gridCol w="2307918"/>
              </a:tblGrid>
              <a:tr h="56947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Liquidity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Risk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Suitable For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</a:tr>
              <a:tr h="78903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Real Estate</a:t>
                      </a:r>
                    </a:p>
                    <a:p>
                      <a:pPr algn="ctr"/>
                      <a:r>
                        <a:rPr lang="en-US" sz="1400" dirty="0" smtClean="0"/>
                        <a:t>House / Land</a:t>
                      </a:r>
                      <a:r>
                        <a:rPr lang="en-US" sz="1400" baseline="0" dirty="0" smtClean="0"/>
                        <a:t> / Commercial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Options to save tax by reinvesting profits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Real Estate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REIT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MT,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</a:tr>
              <a:tr h="8110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Gold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400" baseline="0" dirty="0" smtClean="0"/>
                        <a:t>Gold MF, Gold ETF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20% indexation,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ST: Clubbed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508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Gold</a:t>
                      </a:r>
                    </a:p>
                    <a:p>
                      <a:pPr algn="ctr"/>
                      <a:r>
                        <a:rPr lang="en-US" sz="1400" dirty="0" smtClean="0"/>
                        <a:t>Sovereign Gold Bonds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No tax on</a:t>
                      </a:r>
                      <a:r>
                        <a:rPr lang="en-US" sz="1400" baseline="0" dirty="0" smtClean="0"/>
                        <a:t> gold price gains. Clubbed for </a:t>
                      </a:r>
                      <a:r>
                        <a:rPr lang="en-US" sz="1400" dirty="0" smtClean="0"/>
                        <a:t>2.5% interest</a:t>
                      </a:r>
                      <a:r>
                        <a:rPr lang="en-US" sz="1400" baseline="0" dirty="0" smtClean="0"/>
                        <a:t> income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5084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Gold</a:t>
                      </a:r>
                    </a:p>
                    <a:p>
                      <a:pPr algn="ctr"/>
                      <a:r>
                        <a:rPr lang="en-US" sz="1400" dirty="0" smtClean="0"/>
                        <a:t>Physical Gold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</a:t>
                      </a:r>
                      <a:endParaRPr lang="en-US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ST, MT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Gains*,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20% indexation,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ST: Clubbed</a:t>
                      </a:r>
                      <a:endParaRPr lang="en-IN" sz="1400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6372200" y="6237312"/>
            <a:ext cx="2592288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Long</a:t>
            </a:r>
            <a:r>
              <a:rPr kumimoji="0" lang="en-US" sz="1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Term is greater than 3 years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** Above 1 </a:t>
            </a:r>
            <a:r>
              <a:rPr kumimoji="0" lang="en-US" sz="1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lakh</a:t>
            </a: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profit</a:t>
            </a:r>
            <a:endParaRPr kumimoji="0" lang="en-US" sz="10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6237312"/>
            <a:ext cx="5760640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/ MT / LT: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Short-Term (&lt;3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C7580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Medium-Term (3 – 7 yrs)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en-US" sz="11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Long-Term (&gt; 7 yrs)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100" b="0" i="0" u="none" strike="noStrike" kern="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100" b="0" kern="0" baseline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L / M / H: Low / Medium / High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Determine your Risk Quotient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67544" y="2060848"/>
            <a:ext cx="8496944" cy="45365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14350" indent="-514350"/>
            <a:r>
              <a:rPr lang="en-US" sz="2800" b="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Determining Factors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Biases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Past experience – self and others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Fear of the unknown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Retirement Corpus – Shortfall </a:t>
            </a:r>
            <a:r>
              <a:rPr lang="en-US" sz="2800" b="0" kern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Surplus</a:t>
            </a:r>
          </a:p>
          <a:p>
            <a:pPr marL="971550" lvl="1" indent="-514350">
              <a:buFont typeface="Arial" pitchFamily="34" charset="0"/>
              <a:buChar char="•"/>
            </a:pPr>
            <a:endParaRPr lang="en-US" sz="2800" b="0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Categorization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Conservative Investor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Moderate Risk Taker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Aggressive Risk Taker</a:t>
            </a:r>
          </a:p>
        </p:txBody>
      </p:sp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Portfolio Recommendation - Conservative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4"/>
          <a:ext cx="8712969" cy="4431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24136"/>
                <a:gridCol w="1512168"/>
                <a:gridCol w="1440160"/>
                <a:gridCol w="1368153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Periodic Income?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Allocation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Post-tax Returns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IN" sz="1400" dirty="0"/>
                    </a:p>
                  </a:txBody>
                  <a:tcPr anchor="ctr"/>
                </a:tc>
              </a:tr>
              <a:tr h="6224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AAA</a:t>
                      </a:r>
                      <a:r>
                        <a:rPr lang="en-US" sz="1400" baseline="0" dirty="0" smtClean="0"/>
                        <a:t> only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6.5%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Y*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6%-7%</a:t>
                      </a:r>
                      <a:endParaRPr lang="en-IN" sz="1400" dirty="0"/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6%-7%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Debt, Dynamic /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Corp Bond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7%-8%</a:t>
                      </a:r>
                      <a:endParaRPr lang="en-IN" sz="1400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Equity (Large-Cap only)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10%-12%</a:t>
                      </a:r>
                      <a:endParaRPr lang="en-IN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itle 2"/>
          <p:cNvSpPr txBox="1">
            <a:spLocks/>
          </p:cNvSpPr>
          <p:nvPr/>
        </p:nvSpPr>
        <p:spPr bwMode="auto">
          <a:xfrm>
            <a:off x="179512" y="6453336"/>
            <a:ext cx="8784976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</a:t>
            </a:r>
            <a:r>
              <a:rPr lang="en-US" sz="1000" b="0" kern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Some of them, not all                       </a:t>
            </a:r>
            <a:r>
              <a:rPr lang="en-US" sz="1000" b="0" kern="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</a:t>
            </a:r>
            <a:r>
              <a:rPr lang="en-US" sz="1000" b="0" kern="0" dirty="0" smtClean="0">
                <a:solidFill>
                  <a:srgbClr val="1B00FE"/>
                </a:solidFill>
              </a:rPr>
              <a:t>Debt:Equity = 90:10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Portfolio Recommendation - Moderate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4"/>
          <a:ext cx="8712969" cy="4449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24136"/>
                <a:gridCol w="1512168"/>
                <a:gridCol w="1440160"/>
                <a:gridCol w="1368153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Periodic Income?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Allocation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Post-tax Returns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IN" sz="1400" dirty="0"/>
                    </a:p>
                  </a:txBody>
                  <a:tcPr anchor="ctr"/>
                </a:tc>
              </a:tr>
              <a:tr h="6224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AAA</a:t>
                      </a:r>
                      <a:r>
                        <a:rPr lang="en-US" sz="1400" baseline="0" dirty="0" smtClean="0"/>
                        <a:t> / AA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 (AAA)</a:t>
                      </a:r>
                      <a:r>
                        <a:rPr lang="en-US" sz="1800" baseline="0" dirty="0" smtClean="0"/>
                        <a:t> +</a:t>
                      </a:r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10 (AA)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6.5%-7.5%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Y*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6%-7%</a:t>
                      </a:r>
                      <a:endParaRPr lang="en-IN" sz="1400" dirty="0"/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6%-7%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Debt, Dynamic /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Corp Bond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7%-8%</a:t>
                      </a:r>
                      <a:endParaRPr lang="en-IN" sz="1400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Equity (Large only)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10%-12%</a:t>
                      </a:r>
                      <a:endParaRPr lang="en-IN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 bwMode="auto">
          <a:xfrm>
            <a:off x="179512" y="6453336"/>
            <a:ext cx="8784976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</a:t>
            </a:r>
            <a:r>
              <a:rPr lang="en-US" sz="1000" b="0" kern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Some of them, not all                       </a:t>
            </a:r>
            <a:r>
              <a:rPr lang="en-US" sz="1000" b="0" kern="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</a:t>
            </a:r>
            <a:r>
              <a:rPr lang="en-US" sz="1000" b="0" kern="0" dirty="0" smtClean="0">
                <a:solidFill>
                  <a:srgbClr val="1B00FE"/>
                </a:solidFill>
              </a:rPr>
              <a:t>Debt:Equity = 70:30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432048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Portfolio Recommendation - Aggressive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79512" y="1844824"/>
          <a:ext cx="8712969" cy="4431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24136"/>
                <a:gridCol w="1512168"/>
                <a:gridCol w="1440160"/>
                <a:gridCol w="1368153"/>
              </a:tblGrid>
              <a:tr h="582285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Product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Periodic Income?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% Allocation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Taxation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Post-tax Returns</a:t>
                      </a:r>
                      <a:endParaRPr lang="en-IN" sz="1600" dirty="0"/>
                    </a:p>
                  </a:txBody>
                  <a:tcPr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Bank Fixed Deposits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</a:t>
                      </a:r>
                      <a:endParaRPr lang="en-IN" sz="1400" dirty="0"/>
                    </a:p>
                  </a:txBody>
                  <a:tcPr anchor="ctr"/>
                </a:tc>
              </a:tr>
              <a:tr h="62241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Corporate Bonds</a:t>
                      </a:r>
                    </a:p>
                    <a:p>
                      <a:pPr algn="ctr"/>
                      <a:r>
                        <a:rPr lang="en-US" sz="1400" dirty="0" smtClean="0"/>
                        <a:t>AA,</a:t>
                      </a:r>
                      <a:r>
                        <a:rPr lang="en-US" sz="1400" baseline="0" dirty="0" smtClean="0"/>
                        <a:t> AA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(AA)</a:t>
                      </a:r>
                      <a:endParaRPr lang="en-IN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7.5%-9%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Small Saving</a:t>
                      </a:r>
                      <a:r>
                        <a:rPr lang="en-US" baseline="0" dirty="0" smtClean="0"/>
                        <a:t> Schemes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NSC/KVP/PPF/Post-Office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Y*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80C benefits, EET, EEE 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6%-7%</a:t>
                      </a:r>
                      <a:endParaRPr lang="en-IN" sz="1400" dirty="0"/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Gov 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Mun</a:t>
                      </a:r>
                      <a:r>
                        <a:rPr lang="en-US" baseline="0" dirty="0" smtClean="0"/>
                        <a:t> / RBI Bonds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Clubbed with income</a:t>
                      </a:r>
                      <a:endParaRPr lang="en-IN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6%-7%</a:t>
                      </a:r>
                      <a:endParaRPr lang="en-IN" sz="1400" dirty="0" smtClean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Debt, Dynamic /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Corp Bond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/>
                        <a:t>Clubbed with income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7%-8%</a:t>
                      </a:r>
                      <a:endParaRPr lang="en-IN" sz="1400" dirty="0"/>
                    </a:p>
                  </a:txBody>
                  <a:tcPr anchor="ctr"/>
                </a:tc>
              </a:tr>
              <a:tr h="66750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Mutual Fund (SWP)</a:t>
                      </a:r>
                    </a:p>
                    <a:p>
                      <a:pPr algn="ctr"/>
                      <a:r>
                        <a:rPr lang="en-US" sz="1400" dirty="0" smtClean="0"/>
                        <a:t>Equity (Large / Flexi)</a:t>
                      </a:r>
                      <a:endParaRPr lang="en-IN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Capital</a:t>
                      </a:r>
                      <a:r>
                        <a:rPr lang="en-US" sz="1400" baseline="0" dirty="0" smtClean="0"/>
                        <a:t> Gains</a:t>
                      </a:r>
                    </a:p>
                    <a:p>
                      <a:pPr algn="ctr"/>
                      <a:r>
                        <a:rPr lang="en-US" sz="1400" baseline="0" dirty="0" smtClean="0"/>
                        <a:t>LT: 10%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10%-15%</a:t>
                      </a:r>
                      <a:endParaRPr lang="en-IN" sz="1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itle 2"/>
          <p:cNvSpPr txBox="1">
            <a:spLocks/>
          </p:cNvSpPr>
          <p:nvPr/>
        </p:nvSpPr>
        <p:spPr bwMode="auto">
          <a:xfrm>
            <a:off x="179512" y="6453336"/>
            <a:ext cx="8784976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514350" indent="-514350">
              <a:defRPr/>
            </a:pPr>
            <a:r>
              <a:rPr kumimoji="0" lang="en-US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* </a:t>
            </a:r>
            <a:r>
              <a:rPr lang="en-US" sz="1000" b="0" kern="0" dirty="0" smtClean="0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Some of them, not all                       </a:t>
            </a:r>
            <a:r>
              <a:rPr lang="en-US" sz="1000" b="0" kern="0" dirty="0" smtClean="0">
                <a:solidFill>
                  <a:srgbClr val="000000"/>
                </a:solidFill>
              </a:rPr>
              <a:t>                                                                                                                                      </a:t>
            </a:r>
            <a:r>
              <a:rPr lang="en-US" sz="1000" b="0" kern="0" dirty="0" smtClean="0">
                <a:solidFill>
                  <a:srgbClr val="1B00FE"/>
                </a:solidFill>
              </a:rPr>
              <a:t>Debt:Equity = 50:50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General Investing Principles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67544" y="2060848"/>
            <a:ext cx="8496944" cy="453650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Rely on Fixed Income instruments for immediate and short-term cashflow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Rely on Equity instruments for medium-term and long-term investment growth, </a:t>
            </a:r>
            <a:r>
              <a:rPr lang="en-US" sz="2800" b="0" kern="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</a:t>
            </a: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for bulk expenses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Move funds to Fixed Income from Equity periodically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Ensure you have adequate health insurance; OR an equivalent contingency buffer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need to have a life insurance plan once retired</a:t>
            </a: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do NOT go for LIC policies, for example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Plan early from a tax optimization perspective</a:t>
            </a:r>
          </a:p>
        </p:txBody>
      </p:sp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188640"/>
            <a:ext cx="9144000" cy="576064"/>
          </a:xfrm>
          <a:prstGeom prst="rect">
            <a:avLst/>
          </a:prstGeom>
        </p:spPr>
        <p:txBody>
          <a:bodyPr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Sample Retirement Plan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Details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836712"/>
            <a:ext cx="8136904" cy="594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340768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Contents</a:t>
            </a: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1763688" y="2132856"/>
            <a:ext cx="7200800" cy="187220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Determine your Retirement Corpus</a:t>
            </a:r>
          </a:p>
          <a:p>
            <a:pPr marL="514350" lvl="0" indent="-514350">
              <a:buFont typeface="+mj-lt"/>
              <a:buAutoNum type="arabicPeriod"/>
            </a:pPr>
            <a:endParaRPr lang="en-US" sz="2800" b="0" kern="0" dirty="0" smtClean="0">
              <a:solidFill>
                <a:srgbClr val="0070C0"/>
              </a:solidFill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Determine your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Risk Appetite</a:t>
            </a: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buFont typeface="+mj-lt"/>
              <a:buAutoNum type="arabicPeriod"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Determine your Deployment Options</a:t>
            </a:r>
          </a:p>
        </p:txBody>
      </p:sp>
      <p:pic>
        <p:nvPicPr>
          <p:cNvPr id="10" name="Picture 9" descr="Retirement_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4077072"/>
            <a:ext cx="5040560" cy="2520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nBluePrint_What_We_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260648"/>
            <a:ext cx="4993653" cy="6453336"/>
          </a:xfrm>
          <a:prstGeom prst="rect">
            <a:avLst/>
          </a:prstGeom>
          <a:ln>
            <a:solidFill>
              <a:schemeClr val="tx1">
                <a:alpha val="58000"/>
              </a:schemeClr>
            </a:solidFill>
          </a:ln>
        </p:spPr>
      </p:pic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2636912"/>
            <a:ext cx="295232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THANK   YOU!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 bwMode="auto">
          <a:xfrm>
            <a:off x="323528" y="4365104"/>
            <a:ext cx="295232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rgbClr val="1B00F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Website: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1B00F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1B00F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  <a:hlinkClick r:id="rId4"/>
              </a:rPr>
              <a:t>www.finblueprint.in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b="0" kern="0" baseline="0" dirty="0" smtClean="0">
              <a:solidFill>
                <a:srgbClr val="1B00FE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1B00FE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Whatsapp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Group: </a:t>
            </a:r>
            <a:r>
              <a:rPr lang="en-US" b="0" kern="0" dirty="0" smtClean="0">
                <a:solidFill>
                  <a:srgbClr val="1B00FE"/>
                </a:solidFill>
                <a:latin typeface="Times New Roman" pitchFamily="18" charset="0"/>
                <a:ea typeface="+mj-ea"/>
                <a:cs typeface="Times New Roman" pitchFamily="18" charset="0"/>
                <a:hlinkClick r:id="rId5"/>
              </a:rPr>
              <a:t>Join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rgbClr val="1B00FE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 txBox="1">
            <a:spLocks/>
          </p:cNvSpPr>
          <p:nvPr/>
        </p:nvSpPr>
        <p:spPr bwMode="auto">
          <a:xfrm>
            <a:off x="251520" y="2204864"/>
            <a:ext cx="864096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63538" marR="0" lvl="0" indent="-3635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Certified Financial Planner</a:t>
            </a:r>
            <a:r>
              <a:rPr kumimoji="0" lang="en-US" sz="2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- </a:t>
            </a:r>
            <a:r>
              <a:rPr kumimoji="0" lang="en-US" sz="26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internationally </a:t>
            </a:r>
            <a:r>
              <a:rPr kumimoji="0" lang="en-US" sz="2600" b="0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recognized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Who </a:t>
            </a:r>
            <a:r>
              <a:rPr lang="en-US" sz="3600" b="0" dirty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are we?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2"/>
          <p:cNvSpPr txBox="1">
            <a:spLocks/>
          </p:cNvSpPr>
          <p:nvPr/>
        </p:nvSpPr>
        <p:spPr>
          <a:xfrm>
            <a:off x="251520" y="2723592"/>
            <a:ext cx="8496944" cy="533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24 years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corporate experience (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17+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 Fortun</a:t>
            </a:r>
            <a:r>
              <a:rPr lang="en-US" sz="2600" b="0" dirty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 500 banks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251520" y="3277648"/>
            <a:ext cx="8496944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r>
              <a:rPr lang="en-US" sz="2800" b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Planning to retire soon! </a:t>
            </a:r>
            <a:r>
              <a:rPr lang="en-US" sz="2800" b="0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  <a:sym typeface="Wingdings" pitchFamily="2" charset="2"/>
              </a:rPr>
              <a:t>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 descr="CFP_Professionals_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831704"/>
            <a:ext cx="6556464" cy="2848196"/>
          </a:xfrm>
          <a:prstGeom prst="rect">
            <a:avLst/>
          </a:prstGeom>
        </p:spPr>
      </p:pic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3-09-14 at 8.54.08 AM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812" y="214312"/>
            <a:ext cx="8334375" cy="642937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Determine your Retirement Corpus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2"/>
          <p:cNvSpPr txBox="1">
            <a:spLocks/>
          </p:cNvSpPr>
          <p:nvPr/>
        </p:nvSpPr>
        <p:spPr>
          <a:xfrm>
            <a:off x="467544" y="2276872"/>
            <a:ext cx="8496944" cy="432048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514350" lvl="0" indent="-514350"/>
            <a:r>
              <a:rPr lang="en-US" sz="2800" b="0" u="sng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Determining Factors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Current &amp; Future Expenses</a:t>
            </a:r>
          </a:p>
          <a:p>
            <a:pPr marL="1428750" lvl="2" indent="-514350">
              <a:buFont typeface="Arial" pitchFamily="34" charset="0"/>
              <a:buChar char="•"/>
            </a:pPr>
            <a:r>
              <a:rPr lang="en-US" sz="24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Expected – regular / bulk</a:t>
            </a:r>
          </a:p>
          <a:p>
            <a:pPr marL="1428750" lvl="2" indent="-514350">
              <a:buFont typeface="Arial" pitchFamily="34" charset="0"/>
              <a:buChar char="•"/>
            </a:pPr>
            <a:r>
              <a:rPr lang="en-US" sz="24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Unexpected / Contingency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Expected Income – pension, annuity, rental, etc.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Bequeath to children, family, etc.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Inflation (Assumption)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Lifespan / Longevity (Assumption)</a:t>
            </a:r>
          </a:p>
          <a:p>
            <a:pPr marL="971550" lvl="1" indent="-514350">
              <a:buFont typeface="Arial" pitchFamily="34" charset="0"/>
              <a:buChar char="•"/>
            </a:pPr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Risk Quotient &amp; Investment of Corpus </a:t>
            </a:r>
          </a:p>
          <a:p>
            <a:pPr marL="971550" lvl="1" indent="-514350"/>
            <a:r>
              <a:rPr lang="en-US" sz="2800" b="0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(Debt / Equity / Gold / etc.)</a:t>
            </a:r>
          </a:p>
        </p:txBody>
      </p:sp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- Example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187624" y="2492895"/>
          <a:ext cx="7488832" cy="3866430"/>
        </p:xfrm>
        <a:graphic>
          <a:graphicData uri="http://schemas.openxmlformats.org/drawingml/2006/table">
            <a:tbl>
              <a:tblPr/>
              <a:tblGrid>
                <a:gridCol w="2660789"/>
                <a:gridCol w="4828043"/>
              </a:tblGrid>
              <a:tr h="397873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Couple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Both aged 60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Current &amp; Projected Expenses @ age 60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Regular: 50,000 / month, increasing with inflation</a:t>
                      </a:r>
                      <a:b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Bulk: Single child’s marriage @ age 65: 35 lakhs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Expected Income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20,000 pension / month until life, increasing with 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175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Bequeath to children / family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Existing premises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99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Inflation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@ 6% until lifetime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529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Liespan / Longetivity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Assumed up to 80 years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997"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Risk Quotient &amp; Investment of Corpus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Moderate</a:t>
                      </a:r>
                      <a:b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</a:br>
                      <a:r>
                        <a:rPr lang="en-IN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Allocation: 50% Debt, 30% Equity, 20% Gold</a:t>
                      </a:r>
                    </a:p>
                  </a:txBody>
                  <a:tcPr marL="72000" marR="36000" marT="36000" marB="720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– Summary Solution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3"/>
            <a:ext cx="6984776" cy="454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 txBox="1">
            <a:spLocks/>
          </p:cNvSpPr>
          <p:nvPr/>
        </p:nvSpPr>
        <p:spPr>
          <a:xfrm>
            <a:off x="0" y="1484784"/>
            <a:ext cx="9144000" cy="545976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en-US" sz="3600" b="0" dirty="0" smtClean="0">
                <a:solidFill>
                  <a:schemeClr val="bg2">
                    <a:lumMod val="5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Corpus Determination - Details</a:t>
            </a:r>
            <a:endParaRPr lang="en-US" sz="3200" b="0" dirty="0">
              <a:solidFill>
                <a:schemeClr val="bg2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="" xmlns:a16="http://schemas.microsoft.com/office/drawing/2014/main" id="{B44B9906-ACAC-45AE-9B2D-4E79A36394F1}"/>
              </a:ext>
            </a:extLst>
          </p:cNvPr>
          <p:cNvSpPr txBox="1">
            <a:spLocks/>
          </p:cNvSpPr>
          <p:nvPr/>
        </p:nvSpPr>
        <p:spPr>
          <a:xfrm>
            <a:off x="255949" y="3256992"/>
            <a:ext cx="4968552" cy="533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marL="363538" indent="-363538">
              <a:spcBef>
                <a:spcPct val="0"/>
              </a:spcBef>
              <a:buFont typeface="Wingdings" pitchFamily="2" charset="2"/>
              <a:buChar char="§"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5472608" cy="448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5043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Asset-Clas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sp>
        <p:nvSpPr>
          <p:cNvPr id="3076" name="AutoShape 4" descr="Asset-Class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3" name="Picture 12" descr="Asset_Class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916832"/>
            <a:ext cx="7498526" cy="4320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">
  <a:themeElements>
    <a:clrScheme name="template 4">
      <a:dk1>
        <a:srgbClr val="4D4D4D"/>
      </a:dk1>
      <a:lt1>
        <a:srgbClr val="FFFFFF"/>
      </a:lt1>
      <a:dk2>
        <a:srgbClr val="000000"/>
      </a:dk2>
      <a:lt2>
        <a:srgbClr val="9B6902"/>
      </a:lt2>
      <a:accent1>
        <a:srgbClr val="C75E00"/>
      </a:accent1>
      <a:accent2>
        <a:srgbClr val="FED416"/>
      </a:accent2>
      <a:accent3>
        <a:srgbClr val="FFFFFF"/>
      </a:accent3>
      <a:accent4>
        <a:srgbClr val="404040"/>
      </a:accent4>
      <a:accent5>
        <a:srgbClr val="E0B6AA"/>
      </a:accent5>
      <a:accent6>
        <a:srgbClr val="E6C013"/>
      </a:accent6>
      <a:hlink>
        <a:srgbClr val="EE6600"/>
      </a:hlink>
      <a:folHlink>
        <a:srgbClr val="EAEAEA"/>
      </a:folHlink>
    </a:clrScheme>
    <a:fontScheme name="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mplate 1">
        <a:dk1>
          <a:srgbClr val="4D4D4D"/>
        </a:dk1>
        <a:lt1>
          <a:srgbClr val="FFFFFF"/>
        </a:lt1>
        <a:dk2>
          <a:srgbClr val="000000"/>
        </a:dk2>
        <a:lt2>
          <a:srgbClr val="D5E1F3"/>
        </a:lt2>
        <a:accent1>
          <a:srgbClr val="BC4417"/>
        </a:accent1>
        <a:accent2>
          <a:srgbClr val="CF9C1C"/>
        </a:accent2>
        <a:accent3>
          <a:srgbClr val="FFFFFF"/>
        </a:accent3>
        <a:accent4>
          <a:srgbClr val="404040"/>
        </a:accent4>
        <a:accent5>
          <a:srgbClr val="DAB0AB"/>
        </a:accent5>
        <a:accent6>
          <a:srgbClr val="BB8D18"/>
        </a:accent6>
        <a:hlink>
          <a:srgbClr val="E8C97C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000000"/>
        </a:dk2>
        <a:lt2>
          <a:srgbClr val="986615"/>
        </a:lt2>
        <a:accent1>
          <a:srgbClr val="BF4413"/>
        </a:accent1>
        <a:accent2>
          <a:srgbClr val="FFAB21"/>
        </a:accent2>
        <a:accent3>
          <a:srgbClr val="FFFFFF"/>
        </a:accent3>
        <a:accent4>
          <a:srgbClr val="404040"/>
        </a:accent4>
        <a:accent5>
          <a:srgbClr val="DCB0AA"/>
        </a:accent5>
        <a:accent6>
          <a:srgbClr val="E79B1D"/>
        </a:accent6>
        <a:hlink>
          <a:srgbClr val="C5A379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000000"/>
        </a:dk2>
        <a:lt2>
          <a:srgbClr val="4A1B17"/>
        </a:lt2>
        <a:accent1>
          <a:srgbClr val="C66C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DFBAAA"/>
        </a:accent5>
        <a:accent6>
          <a:srgbClr val="E6C013"/>
        </a:accent6>
        <a:hlink>
          <a:srgbClr val="FFDE93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000000"/>
        </a:dk2>
        <a:lt2>
          <a:srgbClr val="9B6902"/>
        </a:lt2>
        <a:accent1>
          <a:srgbClr val="C75E00"/>
        </a:accent1>
        <a:accent2>
          <a:srgbClr val="FED416"/>
        </a:accent2>
        <a:accent3>
          <a:srgbClr val="FFFFFF"/>
        </a:accent3>
        <a:accent4>
          <a:srgbClr val="404040"/>
        </a:accent4>
        <a:accent5>
          <a:srgbClr val="E0B6AA"/>
        </a:accent5>
        <a:accent6>
          <a:srgbClr val="E6C013"/>
        </a:accent6>
        <a:hlink>
          <a:srgbClr val="EE6600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000000"/>
        </a:dk2>
        <a:lt2>
          <a:srgbClr val="570301"/>
        </a:lt2>
        <a:accent1>
          <a:srgbClr val="D37E00"/>
        </a:accent1>
        <a:accent2>
          <a:srgbClr val="F5CB03"/>
        </a:accent2>
        <a:accent3>
          <a:srgbClr val="FFFFFF"/>
        </a:accent3>
        <a:accent4>
          <a:srgbClr val="404040"/>
        </a:accent4>
        <a:accent5>
          <a:srgbClr val="E6C0AA"/>
        </a:accent5>
        <a:accent6>
          <a:srgbClr val="DEB802"/>
        </a:accent6>
        <a:hlink>
          <a:srgbClr val="D860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000000"/>
        </a:dk2>
        <a:lt2>
          <a:srgbClr val="713C0C"/>
        </a:lt2>
        <a:accent1>
          <a:srgbClr val="E4B058"/>
        </a:accent1>
        <a:accent2>
          <a:srgbClr val="FDD912"/>
        </a:accent2>
        <a:accent3>
          <a:srgbClr val="FFFFFF"/>
        </a:accent3>
        <a:accent4>
          <a:srgbClr val="404040"/>
        </a:accent4>
        <a:accent5>
          <a:srgbClr val="EFD4B4"/>
        </a:accent5>
        <a:accent6>
          <a:srgbClr val="E5C40F"/>
        </a:accent6>
        <a:hlink>
          <a:srgbClr val="E06301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000000"/>
        </a:dk2>
        <a:lt2>
          <a:srgbClr val="953900"/>
        </a:lt2>
        <a:accent1>
          <a:srgbClr val="B65300"/>
        </a:accent1>
        <a:accent2>
          <a:srgbClr val="CE6A00"/>
        </a:accent2>
        <a:accent3>
          <a:srgbClr val="FFFFFF"/>
        </a:accent3>
        <a:accent4>
          <a:srgbClr val="404040"/>
        </a:accent4>
        <a:accent5>
          <a:srgbClr val="D7B3AA"/>
        </a:accent5>
        <a:accent6>
          <a:srgbClr val="BA5F00"/>
        </a:accent6>
        <a:hlink>
          <a:srgbClr val="F0A806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000000"/>
        </a:dk2>
        <a:lt2>
          <a:srgbClr val="D87200"/>
        </a:lt2>
        <a:accent1>
          <a:srgbClr val="E29B07"/>
        </a:accent1>
        <a:accent2>
          <a:srgbClr val="EDBF03"/>
        </a:accent2>
        <a:accent3>
          <a:srgbClr val="FFFFFF"/>
        </a:accent3>
        <a:accent4>
          <a:srgbClr val="404040"/>
        </a:accent4>
        <a:accent5>
          <a:srgbClr val="EECBAA"/>
        </a:accent5>
        <a:accent6>
          <a:srgbClr val="D7AD02"/>
        </a:accent6>
        <a:hlink>
          <a:srgbClr val="7CA43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000000"/>
        </a:dk2>
        <a:lt2>
          <a:srgbClr val="D24D06"/>
        </a:lt2>
        <a:accent1>
          <a:srgbClr val="E59709"/>
        </a:accent1>
        <a:accent2>
          <a:srgbClr val="E9AC24"/>
        </a:accent2>
        <a:accent3>
          <a:srgbClr val="FFFFFF"/>
        </a:accent3>
        <a:accent4>
          <a:srgbClr val="404040"/>
        </a:accent4>
        <a:accent5>
          <a:srgbClr val="F0C9AA"/>
        </a:accent5>
        <a:accent6>
          <a:srgbClr val="D39B20"/>
        </a:accent6>
        <a:hlink>
          <a:srgbClr val="F7B80B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000000"/>
        </a:dk2>
        <a:lt2>
          <a:srgbClr val="CD5003"/>
        </a:lt2>
        <a:accent1>
          <a:srgbClr val="419DCF"/>
        </a:accent1>
        <a:accent2>
          <a:srgbClr val="BC1F1F"/>
        </a:accent2>
        <a:accent3>
          <a:srgbClr val="FFFFFF"/>
        </a:accent3>
        <a:accent4>
          <a:srgbClr val="404040"/>
        </a:accent4>
        <a:accent5>
          <a:srgbClr val="B0CCE4"/>
        </a:accent5>
        <a:accent6>
          <a:srgbClr val="AA1B1B"/>
        </a:accent6>
        <a:hlink>
          <a:srgbClr val="FFE42F"/>
        </a:hlink>
        <a:folHlink>
          <a:srgbClr val="FFE6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000000"/>
        </a:dk2>
        <a:lt2>
          <a:srgbClr val="DF2905"/>
        </a:lt2>
        <a:accent1>
          <a:srgbClr val="D05203"/>
        </a:accent1>
        <a:accent2>
          <a:srgbClr val="72A3E1"/>
        </a:accent2>
        <a:accent3>
          <a:srgbClr val="FFFFFF"/>
        </a:accent3>
        <a:accent4>
          <a:srgbClr val="404040"/>
        </a:accent4>
        <a:accent5>
          <a:srgbClr val="E4B3AA"/>
        </a:accent5>
        <a:accent6>
          <a:srgbClr val="6793CC"/>
        </a:accent6>
        <a:hlink>
          <a:srgbClr val="F3A105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Custom Design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template</Template>
  <TotalTime>8552</TotalTime>
  <Words>1120</Words>
  <Application>Microsoft Office PowerPoint</Application>
  <PresentationFormat>On-screen Show (4:3)</PresentationFormat>
  <Paragraphs>328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template</vt:lpstr>
      <vt:lpstr>Custom Design</vt:lpstr>
      <vt:lpstr>Fin BluePrint: Retirement Planning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HP</dc:creator>
  <cp:lastModifiedBy>HP</cp:lastModifiedBy>
  <cp:revision>420</cp:revision>
  <dcterms:created xsi:type="dcterms:W3CDTF">2021-03-07T14:33:02Z</dcterms:created>
  <dcterms:modified xsi:type="dcterms:W3CDTF">2023-09-14T03:35:09Z</dcterms:modified>
</cp:coreProperties>
</file>